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2" r:id="rId2"/>
    <p:sldId id="277" r:id="rId3"/>
    <p:sldId id="281" r:id="rId4"/>
    <p:sldId id="274" r:id="rId5"/>
    <p:sldId id="273" r:id="rId6"/>
    <p:sldId id="272" r:id="rId7"/>
    <p:sldId id="276" r:id="rId8"/>
    <p:sldId id="280" r:id="rId9"/>
    <p:sldId id="286" r:id="rId10"/>
    <p:sldId id="278" r:id="rId11"/>
    <p:sldId id="275" r:id="rId12"/>
    <p:sldId id="287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C05EA-D492-4EA3-903E-CD461CC7BC63}" type="datetimeFigureOut">
              <a:rPr lang="it-IT" smtClean="0"/>
              <a:pPr/>
              <a:t>09/03/2012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D326-233A-4335-85AD-541B153FE59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5066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18403-6282-4B42-BC00-4F2EC1D24E60}" type="slidenum">
              <a:rPr lang="en-US"/>
              <a:pPr/>
              <a:t>8</a:t>
            </a:fld>
            <a:endParaRPr lang="en-US"/>
          </a:p>
        </p:txBody>
      </p:sp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85225-52E0-6D44-B099-0C3E24600AB1}" type="slidenum">
              <a:rPr lang="en-US"/>
              <a:pPr/>
              <a:t>10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2D326-233A-4335-85AD-541B153FE596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D1451-230F-4F58-A31D-DA495755295B}" type="datetime1">
              <a:rPr lang="en-US" smtClean="0"/>
              <a:pPr>
                <a:defRPr/>
              </a:pPr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E10B-DCFF-4F97-ADCB-2B258B3CF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0FA1-290D-46B4-9362-5D9DDA9362C5}" type="datetime1">
              <a:rPr lang="en-US" smtClean="0"/>
              <a:pPr>
                <a:defRPr/>
              </a:pPr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AF3C-1A19-4911-A00C-43639A718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CE08-36CC-4496-BF87-0E0CC4E48FAD}" type="datetime1">
              <a:rPr lang="en-US" smtClean="0"/>
              <a:pPr>
                <a:defRPr/>
              </a:pPr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D559-096F-46D4-AEE1-4E182A368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3240-1D90-47AC-BCDD-66FFF1947E92}" type="datetime1">
              <a:rPr lang="en-US" smtClean="0"/>
              <a:pPr>
                <a:defRPr/>
              </a:pPr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DE63-BD13-4856-89D1-0DE93A356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1237-B20E-4FD3-B8CA-6CE104B66C6C}" type="datetime1">
              <a:rPr lang="en-US" smtClean="0"/>
              <a:pPr>
                <a:defRPr/>
              </a:pPr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7D7F-C9C3-40BD-9A60-023FD19C6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22AF-4768-4A9B-B06D-FC37C43B9A4E}" type="datetime1">
              <a:rPr lang="en-US" smtClean="0"/>
              <a:pPr>
                <a:defRPr/>
              </a:pPr>
              <a:t>3/9/2012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2AB1-C2CA-4048-A7C0-6084DD0FD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14FC-9D52-4B03-940B-1A8A6BDA42D3}" type="datetime1">
              <a:rPr lang="en-US" smtClean="0"/>
              <a:pPr>
                <a:defRPr/>
              </a:pPr>
              <a:t>3/9/2012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3A25-935E-40CB-B280-330C510B5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3549-22E9-4A6F-B570-EC3F35B790C6}" type="datetime1">
              <a:rPr lang="en-US" smtClean="0"/>
              <a:pPr>
                <a:defRPr/>
              </a:pPr>
              <a:t>3/9/2012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5627A-5DB4-498C-8277-D78190B86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15C8-42FB-44B6-8FF1-B48939A9EFD4}" type="datetime1">
              <a:rPr lang="en-US" smtClean="0"/>
              <a:pPr>
                <a:defRPr/>
              </a:pPr>
              <a:t>3/9/2012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D94F3-A5D6-4AE5-8252-943CD2D81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5A48-1798-4541-9097-0F8BD6232C27}" type="datetime1">
              <a:rPr lang="en-US" smtClean="0"/>
              <a:pPr>
                <a:defRPr/>
              </a:pPr>
              <a:t>3/9/2012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070A-7DE6-4076-B28F-4F6BE38C7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9527-B637-4B99-BAA0-F1A321F99298}" type="datetime1">
              <a:rPr lang="en-US" smtClean="0"/>
              <a:pPr>
                <a:defRPr/>
              </a:pPr>
              <a:t>3/9/2012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46C2-6802-4119-9E30-F09F671CE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893BF6-5242-461F-B82F-324626F7B55A}" type="datetime1">
              <a:rPr lang="en-US" smtClean="0"/>
              <a:pPr>
                <a:defRPr/>
              </a:pPr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7A2015-10B0-4A28-8601-470FB5ED1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BG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52400" y="3733800"/>
            <a:ext cx="936307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ramiri_lowres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-609600"/>
            <a:ext cx="19812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26319" y="2133600"/>
            <a:ext cx="7291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 smtClean="0"/>
              <a:t>Research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Infrastructures</a:t>
            </a:r>
            <a:r>
              <a:rPr lang="it-IT" sz="3600" b="1" dirty="0" smtClean="0"/>
              <a:t>:</a:t>
            </a:r>
          </a:p>
          <a:p>
            <a:pPr algn="r"/>
            <a:r>
              <a:rPr lang="it-IT" sz="3600" b="1" dirty="0" err="1" smtClean="0"/>
              <a:t>Characteristics</a:t>
            </a:r>
            <a:r>
              <a:rPr lang="it-IT" sz="3600" b="1" dirty="0" smtClean="0"/>
              <a:t> and </a:t>
            </a:r>
            <a:r>
              <a:rPr lang="it-IT" sz="3600" b="1" dirty="0" err="1" smtClean="0"/>
              <a:t>Implications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15395" y="4495800"/>
            <a:ext cx="47061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 smtClean="0"/>
              <a:t>Wouter</a:t>
            </a:r>
            <a:r>
              <a:rPr lang="it-IT" sz="2400" dirty="0" smtClean="0"/>
              <a:t> Los</a:t>
            </a:r>
          </a:p>
          <a:p>
            <a:pPr algn="ctr"/>
            <a:r>
              <a:rPr lang="it-IT" sz="2400" dirty="0" err="1" smtClean="0"/>
              <a:t>University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Amsterdam &amp;</a:t>
            </a:r>
          </a:p>
          <a:p>
            <a:pPr algn="ctr"/>
            <a:r>
              <a:rPr lang="it-IT" sz="2400" dirty="0" err="1" smtClean="0"/>
              <a:t>LifeWatch</a:t>
            </a:r>
            <a:r>
              <a:rPr lang="it-IT" sz="2400" dirty="0" smtClean="0"/>
              <a:t> </a:t>
            </a:r>
            <a:r>
              <a:rPr lang="it-IT" sz="2400" dirty="0" err="1" smtClean="0"/>
              <a:t>research</a:t>
            </a:r>
            <a:r>
              <a:rPr lang="it-IT" sz="2400" dirty="0" smtClean="0"/>
              <a:t> </a:t>
            </a:r>
            <a:r>
              <a:rPr lang="it-IT" sz="2400" dirty="0" err="1" smtClean="0"/>
              <a:t>infrastructure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RAMIRI2 </a:t>
            </a:r>
            <a:r>
              <a:rPr lang="en-US" dirty="0" smtClean="0"/>
              <a:t>Prague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pic>
        <p:nvPicPr>
          <p:cNvPr id="5" name="Picture 4" descr="Screen shot 2011-05-27 at 10.06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7985"/>
            <a:ext cx="9162479" cy="7148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1066800"/>
            <a:ext cx="150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CLARIN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3194" y="6033184"/>
            <a:ext cx="1938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Virtual Language 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Observatory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Users\DTaylor\Downloads\PPP_CGENE_CLP_Gearo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16150"/>
            <a:ext cx="2593849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:\Users\DTaylor\Downloads\PPP_CGENE_CLP_Gearo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09600"/>
            <a:ext cx="2593849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:\Users\DTaylor\Downloads\PPP_CGENE_CLP_Gearo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892550"/>
            <a:ext cx="2593849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:\Users\DTaylor\Downloads\PPP_CGENE_CLP_Gearo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2593849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C:\Users\DTaylor\Downloads\PPP_CGENE_CLP_Gearo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40351"/>
            <a:ext cx="1446691" cy="144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52600" y="2732385"/>
            <a:ext cx="187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Conception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4313" y="1062335"/>
            <a:ext cx="187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Negotiation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6026" y="-607715"/>
            <a:ext cx="187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Negotiation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2510135"/>
            <a:ext cx="2099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Construction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7849" y="4334817"/>
            <a:ext cx="1638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Operation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240268"/>
            <a:ext cx="6855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Infrastructure               life cycle</a:t>
            </a:r>
            <a:endParaRPr lang="en-US" sz="3600" dirty="0"/>
          </a:p>
        </p:txBody>
      </p:sp>
      <p:sp>
        <p:nvSpPr>
          <p:cNvPr id="19" name="Curved Left Arrow 18"/>
          <p:cNvSpPr/>
          <p:nvPr/>
        </p:nvSpPr>
        <p:spPr>
          <a:xfrm rot="9392429">
            <a:off x="926315" y="1098036"/>
            <a:ext cx="1890445" cy="4661557"/>
          </a:xfrm>
          <a:prstGeom prst="curvedLeftArrow">
            <a:avLst>
              <a:gd name="adj1" fmla="val 25000"/>
              <a:gd name="adj2" fmla="val 50000"/>
              <a:gd name="adj3" fmla="val 20076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107" y="1676400"/>
            <a:ext cx="1398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Major</a:t>
            </a:r>
          </a:p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upgrade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1980091" y="5943600"/>
            <a:ext cx="1982309" cy="4572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21833" y="6248400"/>
            <a:ext cx="237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Decommission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 animBg="1"/>
      <p:bldP spid="20" grpId="0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922114"/>
          </a:xfrm>
        </p:spPr>
        <p:txBody>
          <a:bodyPr/>
          <a:lstStyle/>
          <a:p>
            <a:r>
              <a:rPr lang="it-IT" sz="3600" dirty="0" err="1" smtClean="0"/>
              <a:t>Perspectives</a:t>
            </a:r>
            <a:r>
              <a:rPr lang="it-IT" sz="3600" dirty="0" smtClean="0"/>
              <a:t> </a:t>
            </a:r>
            <a:r>
              <a:rPr lang="it-IT" sz="3600" dirty="0" err="1" smtClean="0"/>
              <a:t>of</a:t>
            </a:r>
            <a:r>
              <a:rPr lang="it-IT" sz="3600" dirty="0" smtClean="0"/>
              <a:t> </a:t>
            </a:r>
            <a:r>
              <a:rPr lang="it-IT" sz="3600" dirty="0" err="1" smtClean="0"/>
              <a:t>stakeholders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it-IT" sz="2400" dirty="0" err="1" smtClean="0"/>
              <a:t>Researchers</a:t>
            </a:r>
            <a:endParaRPr lang="it-IT" sz="2400" dirty="0" smtClean="0"/>
          </a:p>
          <a:p>
            <a:pPr lvl="1"/>
            <a:r>
              <a:rPr lang="it-IT" sz="1800" dirty="0" smtClean="0"/>
              <a:t>Asking for free access</a:t>
            </a:r>
          </a:p>
          <a:p>
            <a:pPr lvl="1"/>
            <a:r>
              <a:rPr lang="it-IT" sz="1800" dirty="0" err="1" smtClean="0"/>
              <a:t>Requiring</a:t>
            </a:r>
            <a:r>
              <a:rPr lang="it-IT" sz="1800" dirty="0" smtClean="0"/>
              <a:t> </a:t>
            </a:r>
            <a:r>
              <a:rPr lang="it-IT" sz="1800" dirty="0" err="1" smtClean="0"/>
              <a:t>funding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benefit </a:t>
            </a:r>
            <a:r>
              <a:rPr lang="it-IT" sz="1800" dirty="0" err="1" smtClean="0"/>
              <a:t>from</a:t>
            </a:r>
            <a:r>
              <a:rPr lang="it-IT" sz="1800" dirty="0" smtClean="0"/>
              <a:t> the </a:t>
            </a:r>
            <a:r>
              <a:rPr lang="it-IT" sz="1800" dirty="0" err="1" smtClean="0"/>
              <a:t>facilities</a:t>
            </a:r>
            <a:endParaRPr lang="it-IT" sz="1800" dirty="0" smtClean="0"/>
          </a:p>
          <a:p>
            <a:r>
              <a:rPr lang="it-IT" sz="2400" dirty="0" err="1" smtClean="0"/>
              <a:t>Universities</a:t>
            </a:r>
            <a:endParaRPr lang="it-IT" sz="2400" dirty="0" smtClean="0"/>
          </a:p>
          <a:p>
            <a:pPr lvl="1"/>
            <a:r>
              <a:rPr lang="it-IT" sz="1800" dirty="0" err="1" smtClean="0"/>
              <a:t>Expected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train</a:t>
            </a:r>
            <a:r>
              <a:rPr lang="it-IT" sz="1800" dirty="0" smtClean="0"/>
              <a:t> </a:t>
            </a:r>
            <a:r>
              <a:rPr lang="it-IT" sz="1800" dirty="0" err="1" smtClean="0"/>
              <a:t>new</a:t>
            </a:r>
            <a:r>
              <a:rPr lang="it-IT" sz="1800" dirty="0" smtClean="0"/>
              <a:t> </a:t>
            </a:r>
            <a:r>
              <a:rPr lang="it-IT" sz="1800" dirty="0" err="1" smtClean="0"/>
              <a:t>generations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using</a:t>
            </a:r>
            <a:r>
              <a:rPr lang="it-IT" sz="1800" dirty="0" smtClean="0"/>
              <a:t> </a:t>
            </a:r>
            <a:r>
              <a:rPr lang="it-IT" sz="1800" dirty="0" err="1" smtClean="0"/>
              <a:t>new</a:t>
            </a:r>
            <a:r>
              <a:rPr lang="it-IT" sz="1800" dirty="0" smtClean="0"/>
              <a:t> </a:t>
            </a:r>
            <a:r>
              <a:rPr lang="it-IT" sz="1800" dirty="0" err="1" smtClean="0"/>
              <a:t>infrastructures</a:t>
            </a:r>
            <a:endParaRPr lang="it-IT" sz="1800" dirty="0" smtClean="0"/>
          </a:p>
          <a:p>
            <a:pPr lvl="1"/>
            <a:r>
              <a:rPr lang="it-IT" sz="1800" dirty="0" err="1" smtClean="0"/>
              <a:t>Want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be</a:t>
            </a:r>
            <a:r>
              <a:rPr lang="it-IT" sz="1800" dirty="0" smtClean="0"/>
              <a:t> </a:t>
            </a:r>
            <a:r>
              <a:rPr lang="it-IT" sz="1800" dirty="0" err="1" smtClean="0"/>
              <a:t>close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research</a:t>
            </a:r>
            <a:r>
              <a:rPr lang="it-IT" sz="1800" dirty="0" smtClean="0"/>
              <a:t> </a:t>
            </a:r>
            <a:r>
              <a:rPr lang="it-IT" sz="1800" dirty="0" err="1" smtClean="0"/>
              <a:t>infrastructures</a:t>
            </a:r>
            <a:endParaRPr lang="it-IT" sz="1800" dirty="0" smtClean="0"/>
          </a:p>
          <a:p>
            <a:r>
              <a:rPr lang="it-IT" sz="2400" dirty="0" err="1" smtClean="0"/>
              <a:t>Industry</a:t>
            </a:r>
            <a:r>
              <a:rPr lang="it-IT" sz="2400" dirty="0" smtClean="0"/>
              <a:t> </a:t>
            </a:r>
          </a:p>
          <a:p>
            <a:pPr lvl="1"/>
            <a:r>
              <a:rPr lang="it-IT" sz="1800" dirty="0" err="1" smtClean="0"/>
              <a:t>Depends</a:t>
            </a:r>
            <a:r>
              <a:rPr lang="it-IT" sz="1800" dirty="0" smtClean="0"/>
              <a:t> on </a:t>
            </a:r>
            <a:r>
              <a:rPr lang="it-IT" sz="1800" dirty="0" err="1" smtClean="0"/>
              <a:t>innovation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compete</a:t>
            </a:r>
          </a:p>
          <a:p>
            <a:pPr lvl="1"/>
            <a:r>
              <a:rPr lang="it-IT" sz="1800" dirty="0" err="1" smtClean="0"/>
              <a:t>Industries</a:t>
            </a:r>
            <a:r>
              <a:rPr lang="it-IT" sz="1800" dirty="0" smtClean="0"/>
              <a:t> and </a:t>
            </a:r>
            <a:r>
              <a:rPr lang="it-IT" sz="1800" dirty="0" err="1" smtClean="0"/>
              <a:t>infrastructures</a:t>
            </a:r>
            <a:r>
              <a:rPr lang="it-IT" sz="1800" dirty="0" smtClean="0"/>
              <a:t> </a:t>
            </a:r>
            <a:r>
              <a:rPr lang="it-IT" sz="1800" dirty="0" err="1" smtClean="0"/>
              <a:t>not</a:t>
            </a:r>
            <a:r>
              <a:rPr lang="it-IT" sz="1800" dirty="0" smtClean="0"/>
              <a:t> </a:t>
            </a:r>
            <a:r>
              <a:rPr lang="it-IT" sz="1800" dirty="0" err="1" smtClean="0"/>
              <a:t>always</a:t>
            </a:r>
            <a:r>
              <a:rPr lang="it-IT" sz="1800" dirty="0" smtClean="0"/>
              <a:t> </a:t>
            </a:r>
            <a:r>
              <a:rPr lang="it-IT" sz="1800" dirty="0" err="1" smtClean="0"/>
              <a:t>aware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opportunities</a:t>
            </a:r>
            <a:r>
              <a:rPr lang="it-IT" sz="1800" dirty="0" smtClean="0"/>
              <a:t> and </a:t>
            </a:r>
            <a:r>
              <a:rPr lang="it-IT" sz="1800" dirty="0" err="1" smtClean="0"/>
              <a:t>obstacles</a:t>
            </a:r>
            <a:endParaRPr lang="it-IT" sz="1800" dirty="0" smtClean="0"/>
          </a:p>
          <a:p>
            <a:r>
              <a:rPr lang="it-IT" sz="2400" dirty="0" smtClean="0"/>
              <a:t>Policy </a:t>
            </a:r>
            <a:r>
              <a:rPr lang="it-IT" sz="2400" dirty="0" err="1" smtClean="0"/>
              <a:t>makers</a:t>
            </a:r>
            <a:endParaRPr lang="it-IT" sz="2400" dirty="0" smtClean="0"/>
          </a:p>
          <a:p>
            <a:pPr lvl="1"/>
            <a:r>
              <a:rPr lang="it-IT" sz="1800" dirty="0" smtClean="0"/>
              <a:t>Consider research infrastructures expensive</a:t>
            </a:r>
          </a:p>
          <a:p>
            <a:pPr lvl="1"/>
            <a:r>
              <a:rPr lang="it-IT" sz="1800" dirty="0" smtClean="0"/>
              <a:t>Often state: “priority for domestic researchers; the foreign user pays”</a:t>
            </a:r>
          </a:p>
          <a:p>
            <a:pPr lvl="1"/>
            <a:r>
              <a:rPr lang="it-IT" sz="1800" dirty="0" smtClean="0"/>
              <a:t>Expect benefits or negative effects for the country, region, city</a:t>
            </a:r>
            <a:endParaRPr lang="it-IT" sz="1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RAMIRI2 </a:t>
            </a:r>
            <a:r>
              <a:rPr lang="en-US" dirty="0" smtClean="0"/>
              <a:t>Prague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249362"/>
          </a:xfrm>
        </p:spPr>
        <p:txBody>
          <a:bodyPr/>
          <a:lstStyle/>
          <a:p>
            <a:r>
              <a:rPr lang="it-IT" sz="3600" dirty="0" smtClean="0"/>
              <a:t>The </a:t>
            </a:r>
            <a:r>
              <a:rPr lang="it-IT" sz="3600" dirty="0" err="1" smtClean="0"/>
              <a:t>infrastructure</a:t>
            </a:r>
            <a:r>
              <a:rPr lang="it-IT" sz="3600" dirty="0" smtClean="0"/>
              <a:t> </a:t>
            </a:r>
            <a:r>
              <a:rPr lang="it-IT" sz="3600" dirty="0" err="1" smtClean="0"/>
              <a:t>perspective</a:t>
            </a:r>
            <a:r>
              <a:rPr lang="it-IT" sz="3600" dirty="0" smtClean="0"/>
              <a:t>;</a:t>
            </a:r>
            <a:br>
              <a:rPr lang="it-IT" sz="3600" dirty="0" smtClean="0"/>
            </a:br>
            <a:r>
              <a:rPr lang="it-IT" sz="2800" dirty="0" err="1" smtClean="0"/>
              <a:t>mission</a:t>
            </a:r>
            <a:r>
              <a:rPr lang="it-IT" sz="2800" dirty="0" smtClean="0"/>
              <a:t> and </a:t>
            </a:r>
            <a:r>
              <a:rPr lang="it-IT" sz="2800" dirty="0" err="1" smtClean="0"/>
              <a:t>expectations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057400"/>
          </a:xfrm>
        </p:spPr>
        <p:txBody>
          <a:bodyPr/>
          <a:lstStyle/>
          <a:p>
            <a:r>
              <a:rPr lang="it-IT" sz="2400" dirty="0" err="1" smtClean="0"/>
              <a:t>Commit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excellence</a:t>
            </a:r>
            <a:r>
              <a:rPr lang="it-IT" sz="2400" dirty="0" smtClean="0"/>
              <a:t> and </a:t>
            </a:r>
            <a:r>
              <a:rPr lang="it-IT" sz="2400" dirty="0" err="1" smtClean="0"/>
              <a:t>new</a:t>
            </a:r>
            <a:r>
              <a:rPr lang="it-IT" sz="2400" dirty="0" smtClean="0"/>
              <a:t> </a:t>
            </a:r>
            <a:r>
              <a:rPr lang="it-IT" sz="2400" dirty="0" err="1" smtClean="0"/>
              <a:t>knowledge</a:t>
            </a:r>
            <a:endParaRPr lang="it-IT" sz="2400" dirty="0" smtClean="0"/>
          </a:p>
          <a:p>
            <a:r>
              <a:rPr lang="it-IT" sz="2400" dirty="0" smtClean="0"/>
              <a:t>Serve </a:t>
            </a:r>
            <a:r>
              <a:rPr lang="it-IT" sz="2400" dirty="0" err="1" smtClean="0"/>
              <a:t>users</a:t>
            </a:r>
            <a:r>
              <a:rPr lang="it-IT" sz="2400" dirty="0" smtClean="0"/>
              <a:t>; </a:t>
            </a:r>
            <a:r>
              <a:rPr lang="it-IT" sz="2400" dirty="0" err="1" smtClean="0"/>
              <a:t>provide</a:t>
            </a:r>
            <a:r>
              <a:rPr lang="it-IT" sz="2400" dirty="0" smtClean="0"/>
              <a:t> free and open </a:t>
            </a:r>
            <a:r>
              <a:rPr lang="it-IT" sz="2400" dirty="0" err="1" smtClean="0"/>
              <a:t>access</a:t>
            </a:r>
            <a:endParaRPr lang="it-IT" sz="2400" dirty="0" smtClean="0"/>
          </a:p>
          <a:p>
            <a:r>
              <a:rPr lang="it-IT" sz="2400" dirty="0" smtClean="0"/>
              <a:t>Operate at the </a:t>
            </a:r>
            <a:r>
              <a:rPr lang="it-IT" sz="2400" dirty="0" err="1" smtClean="0"/>
              <a:t>scientific</a:t>
            </a:r>
            <a:r>
              <a:rPr lang="it-IT" sz="2400" dirty="0" smtClean="0"/>
              <a:t> and </a:t>
            </a:r>
            <a:r>
              <a:rPr lang="it-IT" sz="2400" dirty="0" err="1" smtClean="0"/>
              <a:t>technological</a:t>
            </a:r>
            <a:r>
              <a:rPr lang="it-IT" sz="2400" dirty="0" smtClean="0"/>
              <a:t> </a:t>
            </a:r>
            <a:r>
              <a:rPr lang="it-IT" sz="2400" dirty="0" err="1" smtClean="0"/>
              <a:t>forefront</a:t>
            </a:r>
            <a:endParaRPr lang="it-IT" sz="2400" dirty="0" smtClean="0"/>
          </a:p>
          <a:p>
            <a:r>
              <a:rPr lang="it-IT" sz="2400" dirty="0" err="1" smtClean="0"/>
              <a:t>Promote</a:t>
            </a:r>
            <a:r>
              <a:rPr lang="it-IT" sz="2400" dirty="0" smtClean="0"/>
              <a:t> </a:t>
            </a:r>
            <a:r>
              <a:rPr lang="it-IT" sz="2400" dirty="0" err="1" smtClean="0"/>
              <a:t>innovation</a:t>
            </a:r>
            <a:endParaRPr lang="it-IT" sz="2400" dirty="0" smtClean="0"/>
          </a:p>
          <a:p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RAMIRI2 </a:t>
            </a:r>
            <a:r>
              <a:rPr lang="en-US" dirty="0" smtClean="0"/>
              <a:t>Prague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221540"/>
            <a:ext cx="70038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But also</a:t>
            </a:r>
          </a:p>
          <a:p>
            <a:pPr marL="263525" indent="-263525">
              <a:buFont typeface="Arial"/>
              <a:buChar char="•"/>
              <a:tabLst>
                <a:tab pos="263525" algn="l"/>
              </a:tabLst>
            </a:pPr>
            <a:r>
              <a:rPr lang="en-US" sz="2400" dirty="0" smtClean="0">
                <a:latin typeface="+mn-lt"/>
              </a:rPr>
              <a:t>Operate with often not secured (long-term) funding</a:t>
            </a:r>
          </a:p>
          <a:p>
            <a:pPr marL="263525" indent="-263525">
              <a:buFont typeface="Arial"/>
              <a:buChar char="•"/>
              <a:tabLst>
                <a:tab pos="263525" algn="l"/>
              </a:tabLst>
            </a:pPr>
            <a:r>
              <a:rPr lang="en-US" sz="2400" dirty="0" smtClean="0">
                <a:latin typeface="+mn-lt"/>
              </a:rPr>
              <a:t>Keep all stakeholders as a friend</a:t>
            </a:r>
          </a:p>
          <a:p>
            <a:pPr marL="263525" indent="-263525">
              <a:buFont typeface="Arial"/>
              <a:buChar char="•"/>
              <a:tabLst>
                <a:tab pos="263525" algn="l"/>
              </a:tabLst>
            </a:pPr>
            <a:r>
              <a:rPr lang="en-US" sz="2400" dirty="0" smtClean="0">
                <a:latin typeface="+mn-lt"/>
              </a:rPr>
              <a:t>Have to commit to non core objectives 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922114"/>
          </a:xfrm>
        </p:spPr>
        <p:txBody>
          <a:bodyPr/>
          <a:lstStyle/>
          <a:p>
            <a:r>
              <a:rPr lang="it-IT" sz="3600" dirty="0" err="1" smtClean="0"/>
              <a:t>Present</a:t>
            </a:r>
            <a:r>
              <a:rPr lang="it-IT" sz="3600" dirty="0" smtClean="0"/>
              <a:t> </a:t>
            </a:r>
            <a:r>
              <a:rPr lang="it-IT" sz="3600" dirty="0" err="1" smtClean="0"/>
              <a:t>day</a:t>
            </a:r>
            <a:r>
              <a:rPr lang="it-IT" sz="3600" dirty="0" smtClean="0"/>
              <a:t> </a:t>
            </a:r>
            <a:r>
              <a:rPr lang="it-IT" sz="3600" dirty="0" err="1" smtClean="0"/>
              <a:t>challenges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it-IT" sz="2400" dirty="0" err="1" smtClean="0"/>
              <a:t>Operating</a:t>
            </a:r>
            <a:r>
              <a:rPr lang="it-IT" sz="2400" dirty="0" smtClean="0"/>
              <a:t> at the </a:t>
            </a:r>
            <a:r>
              <a:rPr lang="it-IT" sz="2400" dirty="0" err="1" smtClean="0"/>
              <a:t>European</a:t>
            </a:r>
            <a:r>
              <a:rPr lang="it-IT" sz="2400" dirty="0" smtClean="0"/>
              <a:t>/</a:t>
            </a:r>
            <a:r>
              <a:rPr lang="it-IT" sz="2400" dirty="0" err="1" smtClean="0"/>
              <a:t>international</a:t>
            </a:r>
            <a:r>
              <a:rPr lang="it-IT" sz="2400" dirty="0" smtClean="0"/>
              <a:t> scale</a:t>
            </a:r>
          </a:p>
          <a:p>
            <a:r>
              <a:rPr lang="it-IT" sz="2400" dirty="0" err="1" smtClean="0"/>
              <a:t>Increasingly</a:t>
            </a:r>
            <a:r>
              <a:rPr lang="it-IT" sz="2400" dirty="0" smtClean="0"/>
              <a:t> </a:t>
            </a:r>
            <a:r>
              <a:rPr lang="it-IT" sz="2400" dirty="0" err="1" smtClean="0"/>
              <a:t>interconnected</a:t>
            </a:r>
            <a:r>
              <a:rPr lang="it-IT" sz="2400" dirty="0" smtClean="0"/>
              <a:t> </a:t>
            </a:r>
            <a:r>
              <a:rPr lang="it-IT" sz="2400" dirty="0" err="1" smtClean="0"/>
              <a:t>research</a:t>
            </a:r>
            <a:r>
              <a:rPr lang="it-IT" sz="2400" dirty="0" smtClean="0"/>
              <a:t> </a:t>
            </a:r>
            <a:r>
              <a:rPr lang="it-IT" sz="2400" dirty="0" err="1" smtClean="0"/>
              <a:t>infrastructures</a:t>
            </a:r>
            <a:endParaRPr lang="it-IT" sz="2400" dirty="0" smtClean="0"/>
          </a:p>
          <a:p>
            <a:r>
              <a:rPr lang="it-IT" sz="2400" dirty="0" err="1" smtClean="0"/>
              <a:t>Offering</a:t>
            </a:r>
            <a:r>
              <a:rPr lang="it-IT" sz="2400" dirty="0" smtClean="0"/>
              <a:t> remote </a:t>
            </a:r>
            <a:r>
              <a:rPr lang="it-IT" sz="2400" dirty="0" err="1" smtClean="0"/>
              <a:t>access</a:t>
            </a:r>
            <a:r>
              <a:rPr lang="it-IT" sz="2400" dirty="0" smtClean="0"/>
              <a:t> -&gt; relation </a:t>
            </a:r>
            <a:r>
              <a:rPr lang="it-IT" sz="2400" dirty="0" err="1" smtClean="0"/>
              <a:t>with</a:t>
            </a:r>
            <a:r>
              <a:rPr lang="it-IT" sz="2400" dirty="0" smtClean="0"/>
              <a:t> </a:t>
            </a:r>
            <a:r>
              <a:rPr lang="it-IT" sz="2400" dirty="0" err="1" smtClean="0"/>
              <a:t>e-infrastructures</a:t>
            </a:r>
            <a:endParaRPr lang="it-IT" sz="2400" dirty="0"/>
          </a:p>
        </p:txBody>
      </p:sp>
      <p:pic>
        <p:nvPicPr>
          <p:cNvPr id="5" name="Picture 4" descr="Screen shot 2011-05-29 at 5.46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3657600"/>
            <a:ext cx="3695700" cy="275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114800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Font typeface="Arial"/>
              <a:buChar char="•"/>
            </a:pPr>
            <a:r>
              <a:rPr lang="en-US" sz="2400" dirty="0" smtClean="0">
                <a:latin typeface="+mn-lt"/>
              </a:rPr>
              <a:t>Appropriate governance</a:t>
            </a:r>
          </a:p>
          <a:p>
            <a:pPr marL="263525" indent="-263525"/>
            <a:r>
              <a:rPr lang="en-US" sz="2400" dirty="0" smtClean="0">
                <a:latin typeface="+mn-lt"/>
              </a:rPr>
              <a:t>	    &amp; management</a:t>
            </a:r>
          </a:p>
          <a:p>
            <a:pPr marL="263525" indent="-263525">
              <a:buFont typeface="Arial"/>
              <a:buChar char="•"/>
            </a:pPr>
            <a:r>
              <a:rPr lang="en-US" sz="2400" dirty="0" smtClean="0">
                <a:latin typeface="+mn-lt"/>
              </a:rPr>
              <a:t>Legal structures</a:t>
            </a:r>
          </a:p>
          <a:p>
            <a:pPr marL="263525" indent="-263525">
              <a:buFont typeface="Arial"/>
              <a:buChar char="•"/>
            </a:pPr>
            <a:r>
              <a:rPr lang="en-US" sz="2400" dirty="0" smtClean="0">
                <a:latin typeface="+mn-lt"/>
              </a:rPr>
              <a:t>Financial engineering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 l="2792" t="2451" r="3960"/>
          <a:stretch>
            <a:fillRect/>
          </a:stretch>
        </p:blipFill>
        <p:spPr bwMode="auto">
          <a:xfrm>
            <a:off x="2286000" y="1295401"/>
            <a:ext cx="4554538" cy="424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888" y="525686"/>
            <a:ext cx="8229600" cy="922114"/>
          </a:xfrm>
        </p:spPr>
        <p:txBody>
          <a:bodyPr/>
          <a:lstStyle/>
          <a:p>
            <a:r>
              <a:rPr lang="it-IT" sz="3600" dirty="0" err="1" smtClean="0"/>
              <a:t>Scientific</a:t>
            </a:r>
            <a:r>
              <a:rPr lang="it-IT" sz="3600" dirty="0" smtClean="0"/>
              <a:t> and </a:t>
            </a:r>
            <a:r>
              <a:rPr lang="it-IT" sz="3600" dirty="0" err="1" smtClean="0"/>
              <a:t>technological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err="1" smtClean="0"/>
              <a:t>drivers</a:t>
            </a:r>
            <a:r>
              <a:rPr lang="it-IT" sz="3600" dirty="0" smtClean="0"/>
              <a:t> </a:t>
            </a:r>
            <a:r>
              <a:rPr lang="it-IT" sz="3600" dirty="0" err="1" smtClean="0"/>
              <a:t>for</a:t>
            </a:r>
            <a:r>
              <a:rPr lang="it-IT" sz="3600" dirty="0" smtClean="0"/>
              <a:t> </a:t>
            </a:r>
            <a:r>
              <a:rPr lang="it-IT" sz="3600" dirty="0" err="1" smtClean="0"/>
              <a:t>infrastructure</a:t>
            </a:r>
            <a:r>
              <a:rPr lang="it-IT" sz="3600" dirty="0" smtClean="0"/>
              <a:t> </a:t>
            </a:r>
            <a:r>
              <a:rPr lang="it-IT" sz="3600" dirty="0" err="1" smtClean="0"/>
              <a:t>development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2286000"/>
          </a:xfrm>
        </p:spPr>
        <p:txBody>
          <a:bodyPr/>
          <a:lstStyle/>
          <a:p>
            <a:pPr marL="263525" lvl="1" indent="-263525">
              <a:buFont typeface="Arial"/>
              <a:buChar char="•"/>
            </a:pPr>
            <a:r>
              <a:rPr lang="it-IT" sz="2000" dirty="0" smtClean="0"/>
              <a:t>New scientific areas requiring new instrumentation</a:t>
            </a:r>
          </a:p>
          <a:p>
            <a:pPr marL="263525" lvl="1" indent="-263525">
              <a:buFont typeface="Arial"/>
              <a:buChar char="•"/>
            </a:pPr>
            <a:r>
              <a:rPr lang="it-IT" sz="2000" dirty="0" err="1" smtClean="0"/>
              <a:t>Expected</a:t>
            </a:r>
            <a:r>
              <a:rPr lang="it-IT" sz="2000" dirty="0" smtClean="0"/>
              <a:t> </a:t>
            </a:r>
            <a:r>
              <a:rPr lang="it-IT" sz="2000" dirty="0" err="1" smtClean="0"/>
              <a:t>breakthroughs</a:t>
            </a:r>
            <a:endParaRPr lang="it-IT" sz="2000" dirty="0" smtClean="0"/>
          </a:p>
          <a:p>
            <a:pPr marL="263525" lvl="1" indent="-263525">
              <a:buFont typeface="Arial"/>
              <a:buChar char="•"/>
            </a:pPr>
            <a:r>
              <a:rPr lang="it-IT" sz="2000" dirty="0" err="1" smtClean="0"/>
              <a:t>Higher</a:t>
            </a:r>
            <a:r>
              <a:rPr lang="it-IT" sz="2000" dirty="0" smtClean="0"/>
              <a:t> </a:t>
            </a:r>
            <a:r>
              <a:rPr lang="it-IT" sz="2000" dirty="0" err="1" smtClean="0"/>
              <a:t>resolutions</a:t>
            </a:r>
            <a:r>
              <a:rPr lang="it-IT" sz="2000" dirty="0" smtClean="0"/>
              <a:t> in </a:t>
            </a:r>
            <a:r>
              <a:rPr lang="it-IT" sz="2000" dirty="0" err="1" smtClean="0"/>
              <a:t>instrument</a:t>
            </a:r>
            <a:r>
              <a:rPr lang="it-IT" sz="2000" dirty="0" smtClean="0"/>
              <a:t> </a:t>
            </a:r>
            <a:r>
              <a:rPr lang="it-IT" sz="2000" dirty="0" err="1" smtClean="0"/>
              <a:t>outputs</a:t>
            </a:r>
            <a:endParaRPr lang="it-IT" sz="2000" dirty="0" smtClean="0"/>
          </a:p>
          <a:p>
            <a:pPr marL="263525" lvl="1" indent="-263525">
              <a:buFont typeface="Arial"/>
              <a:buChar char="•"/>
            </a:pPr>
            <a:r>
              <a:rPr lang="it-IT" sz="2000" dirty="0" err="1" smtClean="0"/>
              <a:t>Faster</a:t>
            </a:r>
            <a:r>
              <a:rPr lang="it-IT" sz="2000" dirty="0" smtClean="0"/>
              <a:t> data generation and processing</a:t>
            </a:r>
          </a:p>
          <a:p>
            <a:pPr marL="263525" lvl="1" indent="-263525" defTabSz="263525">
              <a:buFont typeface="Arial"/>
              <a:buChar char="•"/>
            </a:pPr>
            <a:r>
              <a:rPr lang="it-IT" sz="2000" dirty="0" smtClean="0"/>
              <a:t>Opportunities to operate data or instruments remotely (e-infrastructures)</a:t>
            </a:r>
            <a:endParaRPr lang="en-US" sz="2000" dirty="0" smtClean="0"/>
          </a:p>
          <a:p>
            <a:pPr marL="285750" lvl="1">
              <a:buFont typeface="Arial"/>
              <a:buChar char="•"/>
            </a:pPr>
            <a:endParaRPr lang="it-IT" sz="2400" dirty="0" smtClean="0"/>
          </a:p>
          <a:p>
            <a:pPr lvl="1"/>
            <a:endParaRPr lang="it-IT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5288" y="4419600"/>
            <a:ext cx="883920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charset="2"/>
              <a:buChar char="ü"/>
            </a:pPr>
            <a:r>
              <a:rPr lang="it-IT" sz="2400" dirty="0" smtClean="0">
                <a:latin typeface="+mn-lt"/>
              </a:rPr>
              <a:t>Researchers are asking for new facilities (“market pull”)</a:t>
            </a:r>
          </a:p>
          <a:p>
            <a:pPr lvl="1">
              <a:buFont typeface="Wingdings" charset="2"/>
              <a:buChar char="ü"/>
            </a:pPr>
            <a:endParaRPr lang="it-IT" sz="2400" dirty="0" smtClean="0">
              <a:latin typeface="+mn-lt"/>
            </a:endParaRPr>
          </a:p>
          <a:p>
            <a:pPr lvl="1">
              <a:buFont typeface="Wingdings" charset="2"/>
              <a:buChar char="ü"/>
            </a:pPr>
            <a:r>
              <a:rPr lang="it-IT" sz="2400" dirty="0" smtClean="0">
                <a:latin typeface="+mn-lt"/>
              </a:rPr>
              <a:t>New </a:t>
            </a:r>
            <a:r>
              <a:rPr lang="it-IT" sz="2400" dirty="0" err="1" smtClean="0">
                <a:latin typeface="+mn-lt"/>
              </a:rPr>
              <a:t>technologies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offer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new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capabilities</a:t>
            </a:r>
            <a:r>
              <a:rPr lang="it-IT" sz="2400" dirty="0" smtClean="0">
                <a:latin typeface="+mn-lt"/>
              </a:rPr>
              <a:t> (“</a:t>
            </a:r>
            <a:r>
              <a:rPr lang="it-IT" sz="2400" dirty="0" err="1" smtClean="0">
                <a:latin typeface="+mn-lt"/>
              </a:rPr>
              <a:t>technology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push</a:t>
            </a:r>
            <a:r>
              <a:rPr lang="it-IT" sz="2400" dirty="0" smtClean="0">
                <a:latin typeface="+mn-lt"/>
              </a:rPr>
              <a:t>”)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922114"/>
          </a:xfrm>
        </p:spPr>
        <p:txBody>
          <a:bodyPr/>
          <a:lstStyle/>
          <a:p>
            <a:r>
              <a:rPr lang="it-IT" sz="3600" dirty="0" smtClean="0"/>
              <a:t>Elettra Sincrotone Trieste</a:t>
            </a:r>
            <a:endParaRPr lang="it-IT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RAMIRI2 </a:t>
            </a:r>
            <a:r>
              <a:rPr lang="en-US" dirty="0" smtClean="0"/>
              <a:t>Prague 2012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Picture 2" descr="C:\Documents and Settings\carlo.rizzuto\Desktop\Inauguraz FERMI\IMG_2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63802"/>
            <a:ext cx="8261225" cy="492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08" y="2209800"/>
            <a:ext cx="6634599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Linking existing high magnetic field laboratories </a:t>
            </a:r>
          </a:p>
          <a:p>
            <a:r>
              <a:rPr lang="en-US" sz="2400" dirty="0" smtClean="0"/>
              <a:t>in Europe closer together.</a:t>
            </a:r>
          </a:p>
          <a:p>
            <a:endParaRPr lang="en-US" dirty="0" smtClean="0"/>
          </a:p>
          <a:p>
            <a:pPr marL="1255713" indent="-449263"/>
            <a:r>
              <a:rPr lang="en-US" dirty="0" smtClean="0"/>
              <a:t>• 	</a:t>
            </a:r>
            <a:r>
              <a:rPr lang="en-US" dirty="0" err="1" smtClean="0"/>
              <a:t>Laboratoire</a:t>
            </a:r>
            <a:r>
              <a:rPr lang="en-US" dirty="0" smtClean="0"/>
              <a:t> National des Champs </a:t>
            </a:r>
          </a:p>
          <a:p>
            <a:pPr marL="1255713" indent="-449263"/>
            <a:r>
              <a:rPr lang="en-US" dirty="0"/>
              <a:t>	</a:t>
            </a:r>
            <a:r>
              <a:rPr lang="en-US" dirty="0" err="1" smtClean="0"/>
              <a:t>Magnétiques</a:t>
            </a:r>
            <a:r>
              <a:rPr lang="en-US" dirty="0" smtClean="0"/>
              <a:t> Intense (Grenoble &amp; Toulouse)</a:t>
            </a:r>
          </a:p>
          <a:p>
            <a:pPr marL="1255713" indent="-449263"/>
            <a:endParaRPr lang="en-US" dirty="0" smtClean="0"/>
          </a:p>
          <a:p>
            <a:pPr marL="1255713" indent="-449263"/>
            <a:r>
              <a:rPr lang="en-US" dirty="0" smtClean="0"/>
              <a:t>• 	</a:t>
            </a:r>
            <a:r>
              <a:rPr lang="en-US" dirty="0" err="1" smtClean="0"/>
              <a:t>Hochfeld-Magnetlabor</a:t>
            </a:r>
            <a:r>
              <a:rPr lang="en-US" dirty="0"/>
              <a:t> </a:t>
            </a:r>
            <a:r>
              <a:rPr lang="en-US" dirty="0" smtClean="0"/>
              <a:t>(Dresden)</a:t>
            </a:r>
          </a:p>
          <a:p>
            <a:pPr marL="1255713" indent="-449263"/>
            <a:endParaRPr lang="en-US" dirty="0" smtClean="0"/>
          </a:p>
          <a:p>
            <a:pPr marL="1255713" indent="-449263"/>
            <a:r>
              <a:rPr lang="en-US" dirty="0" smtClean="0"/>
              <a:t>• 	High Field Magnet Laboratory (Nijmegen)</a:t>
            </a:r>
          </a:p>
        </p:txBody>
      </p:sp>
      <p:pic>
        <p:nvPicPr>
          <p:cNvPr id="13" name="Picture 12" descr="Screen shot 2012-02-13 at 10.0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14288"/>
            <a:ext cx="4559300" cy="1371600"/>
          </a:xfrm>
          <a:prstGeom prst="rect">
            <a:avLst/>
          </a:prstGeom>
        </p:spPr>
      </p:pic>
      <p:pic>
        <p:nvPicPr>
          <p:cNvPr id="14" name="Picture 13" descr="Screen shot 2012-02-13 at 10.01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924944"/>
            <a:ext cx="2603500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5-27 at 4.33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819"/>
            <a:ext cx="9144000" cy="1260819"/>
          </a:xfrm>
          <a:prstGeom prst="rect">
            <a:avLst/>
          </a:prstGeom>
        </p:spPr>
      </p:pic>
      <p:pic>
        <p:nvPicPr>
          <p:cNvPr id="6" name="Picture 5" descr="Screen shot 2011-05-27 at 4.35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2971800" cy="1654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3145" y="1143000"/>
            <a:ext cx="6630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Distributed new research infrastructures</a:t>
            </a:r>
          </a:p>
          <a:p>
            <a:r>
              <a:rPr lang="en-US" sz="2800" dirty="0" smtClean="0"/>
              <a:t>     in a single </a:t>
            </a:r>
            <a:r>
              <a:rPr lang="en-US" sz="2800" dirty="0" err="1" smtClean="0"/>
              <a:t>organisation</a:t>
            </a:r>
            <a:endParaRPr lang="en-US" sz="2800" dirty="0"/>
          </a:p>
        </p:txBody>
      </p:sp>
      <p:pic>
        <p:nvPicPr>
          <p:cNvPr id="8" name="Picture 7" descr="Screen shot 2011-05-27 at 4.37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3230593"/>
            <a:ext cx="3048498" cy="1880727"/>
          </a:xfrm>
          <a:prstGeom prst="rect">
            <a:avLst/>
          </a:prstGeom>
        </p:spPr>
      </p:pic>
      <p:pic>
        <p:nvPicPr>
          <p:cNvPr id="9" name="Picture 8" descr="Screen shot 2011-05-27 at 4.39.3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5105400"/>
            <a:ext cx="3048498" cy="16859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-76200" y="5111320"/>
            <a:ext cx="304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8600" y="2430482"/>
            <a:ext cx="319968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ELI-</a:t>
            </a:r>
            <a:r>
              <a:rPr lang="en-US" dirty="0" err="1" smtClean="0"/>
              <a:t>Beamlines</a:t>
            </a:r>
            <a:r>
              <a:rPr lang="en-US" dirty="0" smtClean="0"/>
              <a:t> Facility</a:t>
            </a:r>
          </a:p>
          <a:p>
            <a:r>
              <a:rPr lang="en-US" dirty="0" smtClean="0"/>
              <a:t>            in the Czech Republic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ELI-</a:t>
            </a:r>
            <a:r>
              <a:rPr lang="en-US" dirty="0" err="1" smtClean="0"/>
              <a:t>Attosecond</a:t>
            </a:r>
            <a:r>
              <a:rPr lang="en-US" dirty="0" smtClean="0"/>
              <a:t> Facility</a:t>
            </a:r>
          </a:p>
          <a:p>
            <a:r>
              <a:rPr lang="en-US" dirty="0" smtClean="0"/>
              <a:t>            in Hungary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ELI-Nuclear Physics Facility</a:t>
            </a:r>
          </a:p>
          <a:p>
            <a:r>
              <a:rPr lang="en-US" dirty="0" smtClean="0"/>
              <a:t>           in Romania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pic>
        <p:nvPicPr>
          <p:cNvPr id="5" name="Picture 4" descr="Screen shot 2011-05-27 at 9.39.1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298" y="-304800"/>
            <a:ext cx="10808720" cy="815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771574"/>
            <a:ext cx="838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Square Kilometer Array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Artist's impression of the SKA dishes. Credit: SPDO/TDP/DRAO/Swinburne Astronomy Productions.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667000"/>
            <a:ext cx="4724400" cy="3594100"/>
          </a:xfrm>
          <a:prstGeom prst="rect">
            <a:avLst/>
          </a:prstGeom>
          <a:noFill/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52400" y="1219200"/>
            <a:ext cx="8305800" cy="335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Verdana" charset="0"/>
              </a:rPr>
              <a:t>    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800" dirty="0" smtClean="0">
                <a:latin typeface="Verdana" charset="0"/>
              </a:rPr>
              <a:t>COPAL</a:t>
            </a:r>
          </a:p>
          <a:p>
            <a:endParaRPr lang="en-US" sz="2000" dirty="0" smtClean="0">
              <a:latin typeface="Verdana" charset="0"/>
            </a:endParaRPr>
          </a:p>
          <a:p>
            <a:r>
              <a:rPr lang="en-US" sz="2000" dirty="0" smtClean="0">
                <a:latin typeface="Verdana" charset="0"/>
              </a:rPr>
              <a:t>Airborne </a:t>
            </a:r>
            <a:r>
              <a:rPr lang="en-US" sz="2000" dirty="0">
                <a:latin typeface="Verdana" charset="0"/>
              </a:rPr>
              <a:t>measurements for multidisciplinary experiments</a:t>
            </a:r>
            <a:endParaRPr lang="en-US" sz="1600" dirty="0">
              <a:latin typeface="Verdana" charset="0"/>
            </a:endParaRPr>
          </a:p>
          <a:p>
            <a:endParaRPr lang="en-US" sz="1600" dirty="0">
              <a:latin typeface="Verdana" charset="0"/>
            </a:endParaRPr>
          </a:p>
          <a:p>
            <a:endParaRPr lang="en-US" sz="1600" dirty="0">
              <a:latin typeface="Verdana" charset="0"/>
            </a:endParaRPr>
          </a:p>
          <a:p>
            <a:endParaRPr lang="en-US" sz="1600" dirty="0">
              <a:latin typeface="Verdana" charset="0"/>
            </a:endParaRPr>
          </a:p>
          <a:p>
            <a:endParaRPr lang="en-US" sz="1600" dirty="0">
              <a:latin typeface="Verdana" charset="0"/>
            </a:endParaRPr>
          </a:p>
          <a:p>
            <a:endParaRPr lang="en-US" sz="1600" dirty="0" smtClean="0">
              <a:latin typeface="Verdana" charset="0"/>
            </a:endParaRPr>
          </a:p>
          <a:p>
            <a:r>
              <a:rPr lang="en-US" sz="1600" dirty="0" smtClean="0">
                <a:latin typeface="Verdana" charset="0"/>
              </a:rPr>
              <a:t>Heavy</a:t>
            </a:r>
            <a:r>
              <a:rPr lang="en-US" sz="1600" dirty="0">
                <a:latin typeface="Verdana" charset="0"/>
              </a:rPr>
              <a:t>-</a:t>
            </a:r>
            <a:r>
              <a:rPr lang="en-US" sz="1600" dirty="0" smtClean="0">
                <a:latin typeface="Verdana" charset="0"/>
              </a:rPr>
              <a:t>payload (</a:t>
            </a:r>
            <a:r>
              <a:rPr lang="en-US" sz="1600" dirty="0">
                <a:latin typeface="Verdana" charset="0"/>
              </a:rPr>
              <a:t>&gt; 10 tons) and</a:t>
            </a:r>
            <a:r>
              <a:rPr lang="en-US" sz="1600" dirty="0" smtClean="0">
                <a:latin typeface="Verdana" charset="0"/>
              </a:rPr>
              <a:t> </a:t>
            </a:r>
          </a:p>
          <a:p>
            <a:r>
              <a:rPr lang="en-US" sz="1600" dirty="0" smtClean="0">
                <a:latin typeface="Verdana" charset="0"/>
              </a:rPr>
              <a:t>long </a:t>
            </a:r>
            <a:r>
              <a:rPr lang="en-US" sz="1600" dirty="0">
                <a:latin typeface="Verdana" charset="0"/>
              </a:rPr>
              <a:t>endurance</a:t>
            </a:r>
            <a:r>
              <a:rPr lang="en-US" sz="1600" dirty="0" smtClean="0">
                <a:latin typeface="Verdana" charset="0"/>
              </a:rPr>
              <a:t> (</a:t>
            </a:r>
            <a:r>
              <a:rPr lang="en-US" sz="1600" dirty="0">
                <a:latin typeface="Verdana" charset="0"/>
              </a:rPr>
              <a:t>&gt; 10 hours </a:t>
            </a:r>
            <a:r>
              <a:rPr lang="en-US" sz="1600" dirty="0" smtClean="0">
                <a:latin typeface="Verdana" charset="0"/>
              </a:rPr>
              <a:t>) </a:t>
            </a:r>
          </a:p>
          <a:p>
            <a:r>
              <a:rPr lang="en-US" sz="1600" dirty="0" smtClean="0">
                <a:latin typeface="Verdana" charset="0"/>
              </a:rPr>
              <a:t>aircrafts with capabilities for </a:t>
            </a:r>
          </a:p>
          <a:p>
            <a:r>
              <a:rPr lang="en-US" sz="1600" dirty="0" smtClean="0">
                <a:latin typeface="Verdana" charset="0"/>
              </a:rPr>
              <a:t>European </a:t>
            </a:r>
            <a:r>
              <a:rPr lang="en-US" sz="1600" dirty="0">
                <a:latin typeface="Verdana" charset="0"/>
              </a:rPr>
              <a:t>scientists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ogelModule%20(Custo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268413"/>
            <a:ext cx="28321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321550" cy="126841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Instruments for biodiversity </a:t>
            </a:r>
            <a:br>
              <a:rPr lang="en-US" sz="3200" dirty="0" smtClean="0"/>
            </a:br>
            <a:r>
              <a:rPr lang="en-US" sz="3200" dirty="0" smtClean="0"/>
              <a:t>research infrastructures</a:t>
            </a:r>
            <a:endParaRPr lang="en-US" sz="32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261350" y="6237288"/>
            <a:ext cx="882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www.sics.se</a:t>
            </a:r>
            <a:endParaRPr lang="en-GB" sz="1000">
              <a:solidFill>
                <a:schemeClr val="bg1"/>
              </a:solidFill>
            </a:endParaRPr>
          </a:p>
        </p:txBody>
      </p:sp>
      <p:pic>
        <p:nvPicPr>
          <p:cNvPr id="21509" name="Picture 5" descr="Overview_ESA_EEA_Microsoft_inc_legends-7_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417671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Barcoding spec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2600"/>
            <a:ext cx="3294063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GPS-Voor-Vogels-096-reserve-Loggerbird-in-flight-MAC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819400"/>
            <a:ext cx="4246563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IllustrationEn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284663" y="3508375"/>
            <a:ext cx="4859337" cy="3059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</TotalTime>
  <Words>340</Words>
  <Application>Microsoft Office PowerPoint</Application>
  <PresentationFormat>On-screen Show (4:3)</PresentationFormat>
  <Paragraphs>108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Scientific and technological  drivers for infrastructure development</vt:lpstr>
      <vt:lpstr>Elettra Sincrotone Trieste</vt:lpstr>
      <vt:lpstr>Slide 5</vt:lpstr>
      <vt:lpstr>Slide 6</vt:lpstr>
      <vt:lpstr>Slide 7</vt:lpstr>
      <vt:lpstr>Slide 8</vt:lpstr>
      <vt:lpstr>Instruments for biodiversity  research infrastructures</vt:lpstr>
      <vt:lpstr>Slide 10</vt:lpstr>
      <vt:lpstr>Slide 11</vt:lpstr>
      <vt:lpstr>Slide 12</vt:lpstr>
      <vt:lpstr>Perspectives of stakeholders</vt:lpstr>
      <vt:lpstr>The infrastructure perspective; mission and expectations</vt:lpstr>
      <vt:lpstr>Present day challenges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nwynterv</cp:lastModifiedBy>
  <cp:revision>122</cp:revision>
  <dcterms:created xsi:type="dcterms:W3CDTF">2011-06-13T20:36:45Z</dcterms:created>
  <dcterms:modified xsi:type="dcterms:W3CDTF">2012-03-11T11:08:50Z</dcterms:modified>
</cp:coreProperties>
</file>